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8" r:id="rId10"/>
    <p:sldId id="270" r:id="rId11"/>
    <p:sldId id="271" r:id="rId12"/>
    <p:sldId id="267" r:id="rId13"/>
    <p:sldId id="272" r:id="rId14"/>
    <p:sldId id="277" r:id="rId15"/>
    <p:sldId id="257" r:id="rId16"/>
    <p:sldId id="26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18" Type="http://schemas.openxmlformats.org/officeDocument/2006/relationships/image" Target="../media/image1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17" Type="http://schemas.openxmlformats.org/officeDocument/2006/relationships/image" Target="../media/image18.wmf"/><Relationship Id="rId2" Type="http://schemas.openxmlformats.org/officeDocument/2006/relationships/image" Target="../media/image3.wmf"/><Relationship Id="rId16" Type="http://schemas.openxmlformats.org/officeDocument/2006/relationships/image" Target="../media/image17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12" Type="http://schemas.openxmlformats.org/officeDocument/2006/relationships/image" Target="../media/image40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11" Type="http://schemas.openxmlformats.org/officeDocument/2006/relationships/image" Target="../media/image39.wmf"/><Relationship Id="rId5" Type="http://schemas.openxmlformats.org/officeDocument/2006/relationships/image" Target="../media/image34.wmf"/><Relationship Id="rId10" Type="http://schemas.openxmlformats.org/officeDocument/2006/relationships/image" Target="../media/image38.wmf"/><Relationship Id="rId4" Type="http://schemas.openxmlformats.org/officeDocument/2006/relationships/image" Target="../media/image33.wmf"/><Relationship Id="rId9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A0566E9-E89C-49D6-AAAF-0F0BC430AB34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B75D6A-44E6-42B8-83F5-5EE1F42E7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BA481-2A5E-4B7D-9E44-A5AF1CB4B797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FC2CC-C4E0-4A19-B836-887DFB630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5137C-113C-49FB-BC26-34DA9235E7A6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53420-24A5-46BC-84F9-2055BCBD1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FA9A2-535C-4A7A-A259-360DAB79C08D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3A18C-D52C-446E-88A4-63E488590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2375A-A84D-49C4-8331-ACE913FD303A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6F89C-3F3C-42D8-B5FD-2A2A089CC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EDD7C-0210-4A43-8DEC-4C6404498B0E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FE408-664F-42CE-94B4-0EEAB4524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E111E-BA0E-4259-B9E7-FEDBE81584B4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8D8C1-869C-4B1E-9A3C-5AEC26F900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AE1A0-9AF5-4A32-9E1D-D0B52C46A83B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D35E9-0228-46E9-90D1-06BA754D2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01E54-E06C-48C0-81AF-2DAA41AB8D73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C4992-E918-4703-B154-A5F35861B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339F3-CA0B-4A15-BDA9-1926A0429013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9500-84D7-4879-8E2A-644D5657A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349D9-F511-45CF-9535-E879988D9B07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34D22-2659-4712-B741-DE059D921F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6E01B-F11F-44BD-B033-AD70C4D70741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97ACA-118D-47ED-9E51-CB341D774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E7C672-B91E-4AB7-AB68-94086AD3D698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811572-2F9A-4AE8-B935-4B00F44186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Relationship Id="rId14" Type="http://schemas.openxmlformats.org/officeDocument/2006/relationships/oleObject" Target="../embeddings/oleObject3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19" Type="http://schemas.openxmlformats.org/officeDocument/2006/relationships/oleObject" Target="../embeddings/oleObject17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Урок математики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99592" y="2420888"/>
            <a:ext cx="7632848" cy="17526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"Человек подобен дроби: в знаменателе – то, что он о себе думает, в числителе – то, что он есть на самом деле. Чем больше знаменатель, тем меньше дробь".                                                </a:t>
            </a:r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                                                                                                 Лев Толстой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205740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dirty="0" smtClean="0">
                <a:latin typeface="Arbat" pitchFamily="2" charset="0"/>
              </a:rPr>
              <a:t>Выражение стоящее </a:t>
            </a:r>
            <a:br>
              <a:rPr lang="ru-RU" sz="4000" dirty="0" smtClean="0">
                <a:latin typeface="Arbat" pitchFamily="2" charset="0"/>
              </a:rPr>
            </a:br>
            <a:r>
              <a:rPr lang="ru-RU" sz="4000" dirty="0" smtClean="0">
                <a:latin typeface="Arbat" pitchFamily="2" charset="0"/>
              </a:rPr>
              <a:t>над чертой называют </a:t>
            </a:r>
            <a:r>
              <a:rPr lang="ru-RU" sz="4000" i="1" dirty="0" smtClean="0">
                <a:solidFill>
                  <a:srgbClr val="0000CC"/>
                </a:solidFill>
                <a:latin typeface="Arbat" pitchFamily="2" charset="0"/>
              </a:rPr>
              <a:t>числителем,</a:t>
            </a:r>
            <a:r>
              <a:rPr lang="ru-RU" sz="4000" dirty="0" smtClean="0">
                <a:latin typeface="Arbat" pitchFamily="2" charset="0"/>
              </a:rPr>
              <a:t> а выражение под чертой, – </a:t>
            </a:r>
            <a:r>
              <a:rPr lang="ru-RU" sz="4000" i="1" dirty="0" smtClean="0">
                <a:solidFill>
                  <a:srgbClr val="0000CC"/>
                </a:solidFill>
                <a:latin typeface="Arbat" pitchFamily="2" charset="0"/>
              </a:rPr>
              <a:t>знаменателем</a:t>
            </a:r>
          </a:p>
        </p:txBody>
      </p:sp>
      <p:graphicFrame>
        <p:nvGraphicFramePr>
          <p:cNvPr id="15362" name="Object 4"/>
          <p:cNvGraphicFramePr>
            <a:graphicFrameLocks noChangeAspect="1"/>
          </p:cNvGraphicFramePr>
          <p:nvPr>
            <p:ph idx="4294967295"/>
          </p:nvPr>
        </p:nvGraphicFramePr>
        <p:xfrm>
          <a:off x="1331913" y="4437063"/>
          <a:ext cx="6034087" cy="1309687"/>
        </p:xfrm>
        <a:graphic>
          <a:graphicData uri="http://schemas.openxmlformats.org/presentationml/2006/ole">
            <p:oleObj spid="_x0000_s22530" name="Формула" r:id="rId3" imgW="1930400" imgH="419100" progId="Equation.3">
              <p:embed/>
            </p:oleObj>
          </a:graphicData>
        </a:graphic>
      </p:graphicFrame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333375"/>
            <a:ext cx="1087438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762000"/>
            <a:ext cx="8435975" cy="3082925"/>
          </a:xfrm>
        </p:spPr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0070C0"/>
                </a:solidFill>
                <a:latin typeface="Arbat" pitchFamily="2" charset="0"/>
              </a:rPr>
              <a:t>Числителем и знаменателем дробного выражения могут быть любые числа, а также числовые или буквенные выражения</a:t>
            </a: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1600200" y="3810000"/>
          <a:ext cx="6034088" cy="1309688"/>
        </p:xfrm>
        <a:graphic>
          <a:graphicData uri="http://schemas.openxmlformats.org/presentationml/2006/ole">
            <p:oleObj spid="_x0000_s23554" name="Формула" r:id="rId3" imgW="19304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pPr eaLnBrk="1" hangingPunct="1"/>
            <a:r>
              <a:rPr lang="ru-RU" sz="4000" b="1" i="1" dirty="0" smtClean="0"/>
              <a:t>Задание1.</a:t>
            </a:r>
            <a:r>
              <a:rPr lang="ru-RU" sz="4000" b="1" i="1" dirty="0" smtClean="0">
                <a:solidFill>
                  <a:srgbClr val="C00000"/>
                </a:solidFill>
              </a:rPr>
              <a:t>Запишите в виде дробного выражения частные</a:t>
            </a:r>
          </a:p>
        </p:txBody>
      </p:sp>
      <p:sp>
        <p:nvSpPr>
          <p:cNvPr id="143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33600" y="1676400"/>
            <a:ext cx="4546600" cy="1612900"/>
          </a:xfrm>
          <a:noFill/>
        </p:spPr>
        <p:txBody>
          <a:bodyPr/>
          <a:lstStyle/>
          <a:p>
            <a:pPr lvl="0">
              <a:buNone/>
            </a:pPr>
            <a:r>
              <a:rPr lang="ru-RU" sz="2800" b="1" i="1" dirty="0" smtClean="0"/>
              <a:t> а)  (512+ав) : (256–325х)</a:t>
            </a:r>
            <a:endParaRPr lang="ru-RU" sz="2800" dirty="0" smtClean="0"/>
          </a:p>
          <a:p>
            <a:pPr lvl="0">
              <a:buNone/>
            </a:pPr>
            <a:r>
              <a:rPr lang="ru-RU" sz="2800" b="1" i="1" dirty="0" smtClean="0"/>
              <a:t>б)  </a:t>
            </a:r>
            <a:r>
              <a:rPr lang="en-US" sz="2800" b="1" i="1" dirty="0" smtClean="0"/>
              <a:t>(fb-256) </a:t>
            </a:r>
            <a:r>
              <a:rPr lang="ru-RU" sz="2800" b="1" i="1" dirty="0" smtClean="0"/>
              <a:t>: </a:t>
            </a:r>
            <a:r>
              <a:rPr lang="en-US" sz="2800" b="1" i="1" dirty="0" err="1" smtClean="0"/>
              <a:t>xy</a:t>
            </a:r>
            <a:r>
              <a:rPr lang="en-US" sz="2800" b="1" i="1" dirty="0" smtClean="0"/>
              <a:t> </a:t>
            </a:r>
            <a:endParaRPr lang="ru-RU" sz="2800" dirty="0" smtClean="0"/>
          </a:p>
          <a:p>
            <a:pPr lvl="0">
              <a:buNone/>
            </a:pPr>
            <a:r>
              <a:rPr lang="ru-RU" sz="2800" b="1" i="1" dirty="0" smtClean="0"/>
              <a:t>в)  </a:t>
            </a:r>
            <a:r>
              <a:rPr lang="en-US" sz="2800" b="1" i="1" dirty="0" smtClean="0"/>
              <a:t>89 </a:t>
            </a:r>
            <a:r>
              <a:rPr lang="ru-RU" sz="2800" b="1" i="1" dirty="0" smtClean="0"/>
              <a:t>: </a:t>
            </a:r>
            <a:r>
              <a:rPr lang="en-US" sz="2800" b="1" i="1" dirty="0" smtClean="0"/>
              <a:t>ac </a:t>
            </a:r>
            <a:endParaRPr lang="ru-RU" sz="2800" dirty="0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39552" y="3645024"/>
          <a:ext cx="2952750" cy="1430338"/>
        </p:xfrm>
        <a:graphic>
          <a:graphicData uri="http://schemas.openxmlformats.org/presentationml/2006/ole">
            <p:oleObj spid="_x0000_s20482" name="Формула" r:id="rId3" imgW="812447" imgH="393529" progId="Equation.3">
              <p:embed/>
            </p:oleObj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>
            <p:ph sz="quarter" idx="4294967295"/>
          </p:nvPr>
        </p:nvGraphicFramePr>
        <p:xfrm>
          <a:off x="4067944" y="3501008"/>
          <a:ext cx="2395538" cy="1682750"/>
        </p:xfrm>
        <a:graphic>
          <a:graphicData uri="http://schemas.openxmlformats.org/presentationml/2006/ole">
            <p:oleObj spid="_x0000_s20483" name="Формула" r:id="rId4" imgW="596900" imgH="419100" progId="Equation.3">
              <p:embed/>
            </p:oleObj>
          </a:graphicData>
        </a:graphic>
      </p:graphicFrame>
      <p:graphicFrame>
        <p:nvGraphicFramePr>
          <p:cNvPr id="31752" name="Object 8"/>
          <p:cNvGraphicFramePr>
            <a:graphicFrameLocks noChangeAspect="1"/>
          </p:cNvGraphicFramePr>
          <p:nvPr/>
        </p:nvGraphicFramePr>
        <p:xfrm>
          <a:off x="7020272" y="3501008"/>
          <a:ext cx="985857" cy="1608710"/>
        </p:xfrm>
        <a:graphic>
          <a:graphicData uri="http://schemas.openxmlformats.org/presentationml/2006/ole">
            <p:oleObj spid="_x0000_s20484" name="Формула" r:id="rId5" imgW="241195" imgH="393529" progId="Equation.3">
              <p:embed/>
            </p:oleObj>
          </a:graphicData>
        </a:graphic>
      </p:graphicFrame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1556792"/>
            <a:ext cx="1871985" cy="1871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27088" y="0"/>
            <a:ext cx="7489825" cy="1125538"/>
          </a:xfrm>
        </p:spPr>
        <p:txBody>
          <a:bodyPr/>
          <a:lstStyle/>
          <a:p>
            <a:pPr eaLnBrk="1" hangingPunct="1"/>
            <a:r>
              <a:rPr lang="ru-RU" sz="4000" b="1" i="1" dirty="0" smtClean="0">
                <a:solidFill>
                  <a:srgbClr val="C00000"/>
                </a:solidFill>
              </a:rPr>
              <a:t>Примеры дробных выражений</a:t>
            </a: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539552" y="1052736"/>
          <a:ext cx="1171575" cy="2303463"/>
        </p:xfrm>
        <a:graphic>
          <a:graphicData uri="http://schemas.openxmlformats.org/presentationml/2006/ole">
            <p:oleObj spid="_x0000_s24578" name="Формула" r:id="rId3" imgW="380880" imgH="749160" progId="Equation.3">
              <p:embed/>
            </p:oleObj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1746250" y="1557338"/>
          <a:ext cx="1762125" cy="1116012"/>
        </p:xfrm>
        <a:graphic>
          <a:graphicData uri="http://schemas.openxmlformats.org/presentationml/2006/ole">
            <p:oleObj spid="_x0000_s24579" name="Формула" r:id="rId4" imgW="622080" imgH="393480" progId="Equation.3">
              <p:embed/>
            </p:oleObj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3546475" y="1628775"/>
          <a:ext cx="1331913" cy="1116013"/>
        </p:xfrm>
        <a:graphic>
          <a:graphicData uri="http://schemas.openxmlformats.org/presentationml/2006/ole">
            <p:oleObj spid="_x0000_s24580" name="Формула" r:id="rId5" imgW="469800" imgH="393480" progId="Equation.3">
              <p:embed/>
            </p:oleObj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4788024" y="1556792"/>
          <a:ext cx="1295400" cy="1147762"/>
        </p:xfrm>
        <a:graphic>
          <a:graphicData uri="http://schemas.openxmlformats.org/presentationml/2006/ole">
            <p:oleObj spid="_x0000_s24581" name="Формула" r:id="rId6" imgW="444240" imgH="393480" progId="Equation.3">
              <p:embed/>
            </p:oleObj>
          </a:graphicData>
        </a:graphic>
      </p:graphicFrame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5868144" y="1556792"/>
          <a:ext cx="1003300" cy="1152525"/>
        </p:xfrm>
        <a:graphic>
          <a:graphicData uri="http://schemas.openxmlformats.org/presentationml/2006/ole">
            <p:oleObj spid="_x0000_s24582" name="Формула" r:id="rId7" imgW="342720" imgH="393480" progId="Equation.3">
              <p:embed/>
            </p:oleObj>
          </a:graphicData>
        </a:graphic>
      </p:graphicFrame>
      <p:graphicFrame>
        <p:nvGraphicFramePr>
          <p:cNvPr id="10251" name="Object 11"/>
          <p:cNvGraphicFramePr>
            <a:graphicFrameLocks noChangeAspect="1"/>
          </p:cNvGraphicFramePr>
          <p:nvPr/>
        </p:nvGraphicFramePr>
        <p:xfrm>
          <a:off x="6804248" y="1556792"/>
          <a:ext cx="1296987" cy="1182688"/>
        </p:xfrm>
        <a:graphic>
          <a:graphicData uri="http://schemas.openxmlformats.org/presentationml/2006/ole">
            <p:oleObj spid="_x0000_s24583" name="Формула" r:id="rId8" imgW="431640" imgH="393480" progId="Equation.3">
              <p:embed/>
            </p:oleObj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/>
        </p:nvGraphicFramePr>
        <p:xfrm>
          <a:off x="8028384" y="1844824"/>
          <a:ext cx="647700" cy="647700"/>
        </p:xfrm>
        <a:graphic>
          <a:graphicData uri="http://schemas.openxmlformats.org/presentationml/2006/ole">
            <p:oleObj spid="_x0000_s24584" name="Формула" r:id="rId9" imgW="203040" imgH="203040" progId="Equation.3">
              <p:embed/>
            </p:oleObj>
          </a:graphicData>
        </a:graphic>
      </p:graphicFrame>
      <p:graphicFrame>
        <p:nvGraphicFramePr>
          <p:cNvPr id="10253" name="Object 13"/>
          <p:cNvGraphicFramePr>
            <a:graphicFrameLocks noChangeAspect="1"/>
          </p:cNvGraphicFramePr>
          <p:nvPr/>
        </p:nvGraphicFramePr>
        <p:xfrm>
          <a:off x="395536" y="3284984"/>
          <a:ext cx="1150938" cy="1223962"/>
        </p:xfrm>
        <a:graphic>
          <a:graphicData uri="http://schemas.openxmlformats.org/presentationml/2006/ole">
            <p:oleObj spid="_x0000_s24585" name="Формула" r:id="rId10" imgW="393480" imgH="419040" progId="Equation.3">
              <p:embed/>
            </p:oleObj>
          </a:graphicData>
        </a:graphic>
      </p:graphicFrame>
      <p:graphicFrame>
        <p:nvGraphicFramePr>
          <p:cNvPr id="3082" name="Object 1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4586" name="Формула" r:id="rId11" imgW="114120" imgH="215640" progId="Equation.3">
              <p:embed/>
            </p:oleObj>
          </a:graphicData>
        </a:graphic>
      </p:graphicFrame>
      <p:graphicFrame>
        <p:nvGraphicFramePr>
          <p:cNvPr id="10256" name="Object 16"/>
          <p:cNvGraphicFramePr>
            <a:graphicFrameLocks noChangeAspect="1"/>
          </p:cNvGraphicFramePr>
          <p:nvPr/>
        </p:nvGraphicFramePr>
        <p:xfrm>
          <a:off x="1475656" y="3212976"/>
          <a:ext cx="1800225" cy="1265238"/>
        </p:xfrm>
        <a:graphic>
          <a:graphicData uri="http://schemas.openxmlformats.org/presentationml/2006/ole">
            <p:oleObj spid="_x0000_s24587" name="Формула" r:id="rId12" imgW="596880" imgH="419040" progId="Equation.3">
              <p:embed/>
            </p:oleObj>
          </a:graphicData>
        </a:graphic>
      </p:graphicFrame>
      <p:graphicFrame>
        <p:nvGraphicFramePr>
          <p:cNvPr id="10257" name="Object 17"/>
          <p:cNvGraphicFramePr>
            <a:graphicFrameLocks noChangeAspect="1"/>
          </p:cNvGraphicFramePr>
          <p:nvPr/>
        </p:nvGraphicFramePr>
        <p:xfrm>
          <a:off x="3131840" y="3212976"/>
          <a:ext cx="1065212" cy="1179512"/>
        </p:xfrm>
        <a:graphic>
          <a:graphicData uri="http://schemas.openxmlformats.org/presentationml/2006/ole">
            <p:oleObj spid="_x0000_s24588" name="Формула" r:id="rId13" imgW="355320" imgH="393480" progId="Equation.3">
              <p:embed/>
            </p:oleObj>
          </a:graphicData>
        </a:graphic>
      </p:graphicFrame>
      <p:graphicFrame>
        <p:nvGraphicFramePr>
          <p:cNvPr id="10258" name="Object 18"/>
          <p:cNvGraphicFramePr>
            <a:graphicFrameLocks noChangeAspect="1"/>
          </p:cNvGraphicFramePr>
          <p:nvPr/>
        </p:nvGraphicFramePr>
        <p:xfrm>
          <a:off x="4211960" y="3212976"/>
          <a:ext cx="446088" cy="1150937"/>
        </p:xfrm>
        <a:graphic>
          <a:graphicData uri="http://schemas.openxmlformats.org/presentationml/2006/ole">
            <p:oleObj spid="_x0000_s24589" name="Формула" r:id="rId14" imgW="152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D6DC412-97E5-407B-9B90-39D4BEFB1E28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98CBE-D279-4CC8-B12D-166EB236AD83}" type="slidenum">
              <a:rPr lang="ru-RU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169988" y="2565400"/>
          <a:ext cx="1660525" cy="1079500"/>
        </p:xfrm>
        <a:graphic>
          <a:graphicData uri="http://schemas.openxmlformats.org/presentationml/2006/ole">
            <p:oleObj spid="_x0000_s44034" name="Формула" r:id="rId3" imgW="609480" imgH="393480" progId="Equation.3">
              <p:embed/>
            </p:oleObj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1076325" y="4149725"/>
          <a:ext cx="1671638" cy="1025525"/>
        </p:xfrm>
        <a:graphic>
          <a:graphicData uri="http://schemas.openxmlformats.org/presentationml/2006/ole">
            <p:oleObj spid="_x0000_s44035" name="Формула" r:id="rId4" imgW="647640" imgH="393480" progId="Equation.3">
              <p:embed/>
            </p:oleObj>
          </a:graphicData>
        </a:graphic>
      </p:graphicFrame>
      <p:graphicFrame>
        <p:nvGraphicFramePr>
          <p:cNvPr id="7179" name="Object 11"/>
          <p:cNvGraphicFramePr>
            <a:graphicFrameLocks noChangeAspect="1"/>
          </p:cNvGraphicFramePr>
          <p:nvPr/>
        </p:nvGraphicFramePr>
        <p:xfrm>
          <a:off x="5278438" y="2754313"/>
          <a:ext cx="1179512" cy="560387"/>
        </p:xfrm>
        <a:graphic>
          <a:graphicData uri="http://schemas.openxmlformats.org/presentationml/2006/ole">
            <p:oleObj spid="_x0000_s44036" name="Формула" r:id="rId5" imgW="431640" imgH="203040" progId="Equation.3">
              <p:embed/>
            </p:oleObj>
          </a:graphicData>
        </a:graphic>
      </p:graphicFrame>
      <p:graphicFrame>
        <p:nvGraphicFramePr>
          <p:cNvPr id="7183" name="Object 15"/>
          <p:cNvGraphicFramePr>
            <a:graphicFrameLocks noChangeAspect="1"/>
          </p:cNvGraphicFramePr>
          <p:nvPr/>
        </p:nvGraphicFramePr>
        <p:xfrm>
          <a:off x="5305425" y="3644900"/>
          <a:ext cx="1195388" cy="1681163"/>
        </p:xfrm>
        <a:graphic>
          <a:graphicData uri="http://schemas.openxmlformats.org/presentationml/2006/ole">
            <p:oleObj spid="_x0000_s44037" name="Формула" r:id="rId6" imgW="406080" imgH="57132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1560" y="620688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+mj-lt"/>
                <a:ea typeface="+mj-ea"/>
                <a:cs typeface="+mj-cs"/>
              </a:rPr>
              <a:t>Задание 2.</a:t>
            </a:r>
            <a:r>
              <a:rPr lang="ru-RU" sz="2800" b="1" i="1" dirty="0" smtClean="0"/>
              <a:t> </a:t>
            </a:r>
            <a:r>
              <a:rPr lang="ru-RU" sz="4000" b="1" i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Найдите значение дробного выражения: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D6DC412-97E5-407B-9B90-39D4BEFB1E28}" type="datetime1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98CBE-D279-4CC8-B12D-166EB236AD83}" type="slidenum">
              <a:rPr lang="ru-RU"/>
              <a:pPr>
                <a:defRPr/>
              </a:pPr>
              <a:t>15</a:t>
            </a:fld>
            <a:endParaRPr lang="ru-RU"/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755576" y="2564904"/>
          <a:ext cx="2490788" cy="1079500"/>
        </p:xfrm>
        <a:graphic>
          <a:graphicData uri="http://schemas.openxmlformats.org/presentationml/2006/ole">
            <p:oleObj spid="_x0000_s3078" name="Формула" r:id="rId3" imgW="914400" imgH="393480" progId="Equation.3">
              <p:embed/>
            </p:oleObj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683568" y="4149080"/>
          <a:ext cx="2457450" cy="1025525"/>
        </p:xfrm>
        <a:graphic>
          <a:graphicData uri="http://schemas.openxmlformats.org/presentationml/2006/ole">
            <p:oleObj spid="_x0000_s3079" name="Формула" r:id="rId4" imgW="952200" imgH="393480" progId="Equation.3">
              <p:embed/>
            </p:oleObj>
          </a:graphicData>
        </a:graphic>
      </p:graphicFrame>
      <p:graphicFrame>
        <p:nvGraphicFramePr>
          <p:cNvPr id="7179" name="Object 11"/>
          <p:cNvGraphicFramePr>
            <a:graphicFrameLocks noChangeAspect="1"/>
          </p:cNvGraphicFramePr>
          <p:nvPr/>
        </p:nvGraphicFramePr>
        <p:xfrm>
          <a:off x="4932040" y="2492896"/>
          <a:ext cx="1872208" cy="1085483"/>
        </p:xfrm>
        <a:graphic>
          <a:graphicData uri="http://schemas.openxmlformats.org/presentationml/2006/ole">
            <p:oleObj spid="_x0000_s3080" name="Формула" r:id="rId5" imgW="685800" imgH="393480" progId="Equation.3">
              <p:embed/>
            </p:oleObj>
          </a:graphicData>
        </a:graphic>
      </p:graphicFrame>
      <p:graphicFrame>
        <p:nvGraphicFramePr>
          <p:cNvPr id="7183" name="Object 15"/>
          <p:cNvGraphicFramePr>
            <a:graphicFrameLocks noChangeAspect="1"/>
          </p:cNvGraphicFramePr>
          <p:nvPr/>
        </p:nvGraphicFramePr>
        <p:xfrm>
          <a:off x="4932040" y="3645024"/>
          <a:ext cx="1942877" cy="1681336"/>
        </p:xfrm>
        <a:graphic>
          <a:graphicData uri="http://schemas.openxmlformats.org/presentationml/2006/ole">
            <p:oleObj spid="_x0000_s3081" name="Формула" r:id="rId6" imgW="660240" imgH="57132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1560" y="620688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+mj-lt"/>
                <a:ea typeface="+mj-ea"/>
                <a:cs typeface="+mj-cs"/>
              </a:rPr>
              <a:t>Задание 2.</a:t>
            </a:r>
            <a:r>
              <a:rPr lang="ru-RU" sz="2800" b="1" i="1" dirty="0" smtClean="0"/>
              <a:t> </a:t>
            </a:r>
            <a:r>
              <a:rPr lang="ru-RU" sz="4000" b="1" i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Найдите значение дробного выражения: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229600" cy="1584176"/>
          </a:xfrm>
        </p:spPr>
        <p:txBody>
          <a:bodyPr/>
          <a:lstStyle/>
          <a:p>
            <a:pPr eaLnBrk="1"/>
            <a:r>
              <a:rPr lang="ru-RU" sz="2400" b="1" dirty="0" smtClean="0">
                <a:solidFill>
                  <a:srgbClr val="C00000"/>
                </a:solidFill>
              </a:rPr>
              <a:t>Оцените свою работу на уроке: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872"/>
            <a:ext cx="8226425" cy="4176316"/>
          </a:xfrm>
        </p:spPr>
        <p:txBody>
          <a:bodyPr/>
          <a:lstStyle/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</a:pPr>
            <a:endParaRPr lang="ru-RU" sz="2500" dirty="0" smtClean="0"/>
          </a:p>
          <a:p>
            <a:pPr eaLnBrk="1">
              <a:lnSpc>
                <a:spcPct val="73000"/>
              </a:lnSpc>
              <a:buNone/>
            </a:pPr>
            <a:r>
              <a:rPr lang="ru-RU" sz="2500" dirty="0" smtClean="0"/>
              <a:t>                 </a:t>
            </a:r>
          </a:p>
        </p:txBody>
      </p:sp>
      <p:pic>
        <p:nvPicPr>
          <p:cNvPr id="24580" name="Picture 4" descr="walking_5_hc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04864"/>
            <a:ext cx="2015857" cy="28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walking_4_hc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284984"/>
            <a:ext cx="1860290" cy="259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walking_3_hc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149080"/>
            <a:ext cx="1809405" cy="252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WordArt 7"/>
          <p:cNvSpPr>
            <a:spLocks noChangeArrowheads="1" noChangeShapeType="1" noTextEdit="1"/>
          </p:cNvSpPr>
          <p:nvPr/>
        </p:nvSpPr>
        <p:spPr bwMode="auto">
          <a:xfrm>
            <a:off x="5436096" y="2780928"/>
            <a:ext cx="343852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поставь себе</a:t>
            </a:r>
          </a:p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отметку за урок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632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Давайте посчитаем:</a:t>
            </a:r>
          </a:p>
        </p:txBody>
      </p:sp>
      <p:sp>
        <p:nvSpPr>
          <p:cNvPr id="2078" name="Rectangle 3"/>
          <p:cNvSpPr>
            <a:spLocks noChangeArrowheads="1"/>
          </p:cNvSpPr>
          <p:nvPr/>
        </p:nvSpPr>
        <p:spPr bwMode="auto">
          <a:xfrm>
            <a:off x="755700" y="1916832"/>
            <a:ext cx="71913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u="none">
              <a:latin typeface="Arial" charset="0"/>
            </a:endParaRPr>
          </a:p>
        </p:txBody>
      </p:sp>
      <p:sp>
        <p:nvSpPr>
          <p:cNvPr id="2079" name="Oval 4"/>
          <p:cNvSpPr>
            <a:spLocks noChangeArrowheads="1"/>
          </p:cNvSpPr>
          <p:nvPr/>
        </p:nvSpPr>
        <p:spPr bwMode="auto">
          <a:xfrm>
            <a:off x="2482900" y="2205757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0" name="Oval 5"/>
          <p:cNvSpPr>
            <a:spLocks noChangeArrowheads="1"/>
          </p:cNvSpPr>
          <p:nvPr/>
        </p:nvSpPr>
        <p:spPr bwMode="auto">
          <a:xfrm>
            <a:off x="4067225" y="2205757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1" name="Oval 6"/>
          <p:cNvSpPr>
            <a:spLocks noChangeArrowheads="1"/>
          </p:cNvSpPr>
          <p:nvPr/>
        </p:nvSpPr>
        <p:spPr bwMode="auto">
          <a:xfrm>
            <a:off x="5651550" y="2205757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u="none">
              <a:latin typeface="Arial" charset="0"/>
            </a:endParaRPr>
          </a:p>
        </p:txBody>
      </p:sp>
      <p:sp>
        <p:nvSpPr>
          <p:cNvPr id="2082" name="Rectangle 7"/>
          <p:cNvSpPr>
            <a:spLocks noChangeArrowheads="1"/>
          </p:cNvSpPr>
          <p:nvPr/>
        </p:nvSpPr>
        <p:spPr bwMode="auto">
          <a:xfrm>
            <a:off x="7164437" y="1916832"/>
            <a:ext cx="719138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400" u="none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8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84" name="Line 9"/>
          <p:cNvSpPr>
            <a:spLocks noChangeShapeType="1"/>
          </p:cNvSpPr>
          <p:nvPr/>
        </p:nvSpPr>
        <p:spPr bwMode="auto">
          <a:xfrm>
            <a:off x="1547862" y="2132732"/>
            <a:ext cx="86360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85" name="Line 10"/>
          <p:cNvSpPr>
            <a:spLocks noChangeShapeType="1"/>
          </p:cNvSpPr>
          <p:nvPr/>
        </p:nvSpPr>
        <p:spPr bwMode="auto">
          <a:xfrm>
            <a:off x="3130600" y="2493094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86" name="Line 11"/>
          <p:cNvSpPr>
            <a:spLocks noChangeShapeType="1"/>
          </p:cNvSpPr>
          <p:nvPr/>
        </p:nvSpPr>
        <p:spPr bwMode="auto">
          <a:xfrm>
            <a:off x="4714925" y="2493094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87" name="Line 12"/>
          <p:cNvSpPr>
            <a:spLocks noChangeShapeType="1"/>
          </p:cNvSpPr>
          <p:nvPr/>
        </p:nvSpPr>
        <p:spPr bwMode="auto">
          <a:xfrm flipV="1">
            <a:off x="6227812" y="2205757"/>
            <a:ext cx="86360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050" name="Object 13"/>
          <p:cNvGraphicFramePr>
            <a:graphicFrameLocks noChangeAspect="1"/>
          </p:cNvGraphicFramePr>
          <p:nvPr/>
        </p:nvGraphicFramePr>
        <p:xfrm>
          <a:off x="1835200" y="1773957"/>
          <a:ext cx="393700" cy="574675"/>
        </p:xfrm>
        <a:graphic>
          <a:graphicData uri="http://schemas.openxmlformats.org/presentationml/2006/ole">
            <p:oleObj spid="_x0000_s16386" name="Формула" r:id="rId3" imgW="266469" imgH="393359" progId="Equation.3">
              <p:embed/>
            </p:oleObj>
          </a:graphicData>
        </a:graphic>
      </p:graphicFrame>
      <p:sp>
        <p:nvSpPr>
          <p:cNvPr id="2088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1" name="Object 15"/>
          <p:cNvGraphicFramePr>
            <a:graphicFrameLocks noChangeAspect="1"/>
          </p:cNvGraphicFramePr>
          <p:nvPr/>
        </p:nvGraphicFramePr>
        <p:xfrm>
          <a:off x="3275062" y="1773957"/>
          <a:ext cx="309563" cy="606425"/>
        </p:xfrm>
        <a:graphic>
          <a:graphicData uri="http://schemas.openxmlformats.org/presentationml/2006/ole">
            <p:oleObj spid="_x0000_s16387" name="Формула" r:id="rId4" imgW="203112" imgH="393529" progId="Equation.3">
              <p:embed/>
            </p:oleObj>
          </a:graphicData>
        </a:graphic>
      </p:graphicFrame>
      <p:sp>
        <p:nvSpPr>
          <p:cNvPr id="2089" name="Rectangle 1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2" name="Object 17"/>
          <p:cNvGraphicFramePr>
            <a:graphicFrameLocks noChangeAspect="1"/>
          </p:cNvGraphicFramePr>
          <p:nvPr/>
        </p:nvGraphicFramePr>
        <p:xfrm>
          <a:off x="4859387" y="1773957"/>
          <a:ext cx="490538" cy="574675"/>
        </p:xfrm>
        <a:graphic>
          <a:graphicData uri="http://schemas.openxmlformats.org/presentationml/2006/ole">
            <p:oleObj spid="_x0000_s16388" name="Формула" r:id="rId5" imgW="330057" imgH="393529" progId="Equation.3">
              <p:embed/>
            </p:oleObj>
          </a:graphicData>
        </a:graphic>
      </p:graphicFrame>
      <p:sp>
        <p:nvSpPr>
          <p:cNvPr id="2090" name="Rectangle 1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3" name="Object 19"/>
          <p:cNvGraphicFramePr>
            <a:graphicFrameLocks noChangeAspect="1"/>
          </p:cNvGraphicFramePr>
          <p:nvPr/>
        </p:nvGraphicFramePr>
        <p:xfrm>
          <a:off x="6515150" y="1773957"/>
          <a:ext cx="288925" cy="360362"/>
        </p:xfrm>
        <a:graphic>
          <a:graphicData uri="http://schemas.openxmlformats.org/presentationml/2006/ole">
            <p:oleObj spid="_x0000_s16389" name="Формула" r:id="rId6" imgW="177492" imgH="177492" progId="Equation.3">
              <p:embed/>
            </p:oleObj>
          </a:graphicData>
        </a:graphic>
      </p:graphicFrame>
      <p:sp>
        <p:nvSpPr>
          <p:cNvPr id="2091" name="Rectangle 20"/>
          <p:cNvSpPr>
            <a:spLocks noChangeArrowheads="1"/>
          </p:cNvSpPr>
          <p:nvPr/>
        </p:nvSpPr>
        <p:spPr bwMode="auto">
          <a:xfrm>
            <a:off x="827584" y="3789040"/>
            <a:ext cx="719138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000" u="none">
                <a:solidFill>
                  <a:srgbClr val="000000"/>
                </a:solidFill>
                <a:latin typeface="Arial" charset="0"/>
              </a:rPr>
              <a:t>6</a:t>
            </a:r>
          </a:p>
        </p:txBody>
      </p:sp>
      <p:sp>
        <p:nvSpPr>
          <p:cNvPr id="2092" name="Oval 21"/>
          <p:cNvSpPr>
            <a:spLocks noChangeArrowheads="1"/>
          </p:cNvSpPr>
          <p:nvPr/>
        </p:nvSpPr>
        <p:spPr bwMode="auto">
          <a:xfrm>
            <a:off x="2627784" y="42210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u="none">
              <a:latin typeface="Arial" charset="0"/>
            </a:endParaRPr>
          </a:p>
        </p:txBody>
      </p:sp>
      <p:sp>
        <p:nvSpPr>
          <p:cNvPr id="2093" name="Oval 22"/>
          <p:cNvSpPr>
            <a:spLocks noChangeArrowheads="1"/>
          </p:cNvSpPr>
          <p:nvPr/>
        </p:nvSpPr>
        <p:spPr bwMode="auto">
          <a:xfrm>
            <a:off x="4139952" y="42210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4" name="Oval 23"/>
          <p:cNvSpPr>
            <a:spLocks noChangeArrowheads="1"/>
          </p:cNvSpPr>
          <p:nvPr/>
        </p:nvSpPr>
        <p:spPr bwMode="auto">
          <a:xfrm>
            <a:off x="5724128" y="42210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5" name="Rectangle 24"/>
          <p:cNvSpPr>
            <a:spLocks noChangeArrowheads="1"/>
          </p:cNvSpPr>
          <p:nvPr/>
        </p:nvSpPr>
        <p:spPr bwMode="auto">
          <a:xfrm>
            <a:off x="7164288" y="3789040"/>
            <a:ext cx="71913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400" u="none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96" name="Line 25"/>
          <p:cNvSpPr>
            <a:spLocks noChangeShapeType="1"/>
          </p:cNvSpPr>
          <p:nvPr/>
        </p:nvSpPr>
        <p:spPr bwMode="auto">
          <a:xfrm>
            <a:off x="1691680" y="4077072"/>
            <a:ext cx="8636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97" name="Line 26"/>
          <p:cNvSpPr>
            <a:spLocks noChangeShapeType="1"/>
          </p:cNvSpPr>
          <p:nvPr/>
        </p:nvSpPr>
        <p:spPr bwMode="auto">
          <a:xfrm>
            <a:off x="3275856" y="450912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98" name="Line 27"/>
          <p:cNvSpPr>
            <a:spLocks noChangeShapeType="1"/>
          </p:cNvSpPr>
          <p:nvPr/>
        </p:nvSpPr>
        <p:spPr bwMode="auto">
          <a:xfrm>
            <a:off x="4788024" y="4509120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99" name="Line 28"/>
          <p:cNvSpPr>
            <a:spLocks noChangeShapeType="1"/>
          </p:cNvSpPr>
          <p:nvPr/>
        </p:nvSpPr>
        <p:spPr bwMode="auto">
          <a:xfrm flipV="1">
            <a:off x="6300192" y="4077072"/>
            <a:ext cx="86360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054" name="Object 29"/>
          <p:cNvGraphicFramePr>
            <a:graphicFrameLocks noChangeAspect="1"/>
          </p:cNvGraphicFramePr>
          <p:nvPr/>
        </p:nvGraphicFramePr>
        <p:xfrm>
          <a:off x="3275856" y="3789040"/>
          <a:ext cx="542925" cy="606425"/>
        </p:xfrm>
        <a:graphic>
          <a:graphicData uri="http://schemas.openxmlformats.org/presentationml/2006/ole">
            <p:oleObj spid="_x0000_s16390" name="Формула" r:id="rId7" imgW="355320" imgH="393480" progId="Equation.3">
              <p:embed/>
            </p:oleObj>
          </a:graphicData>
        </a:graphic>
      </p:graphicFrame>
      <p:graphicFrame>
        <p:nvGraphicFramePr>
          <p:cNvPr id="2056" name="Object 40"/>
          <p:cNvGraphicFramePr>
            <a:graphicFrameLocks noChangeAspect="1"/>
          </p:cNvGraphicFramePr>
          <p:nvPr/>
        </p:nvGraphicFramePr>
        <p:xfrm>
          <a:off x="6637387" y="4328244"/>
          <a:ext cx="185738" cy="438150"/>
        </p:xfrm>
        <a:graphic>
          <a:graphicData uri="http://schemas.openxmlformats.org/presentationml/2006/ole">
            <p:oleObj spid="_x0000_s16392" name="Формула" r:id="rId8" imgW="114120" imgH="215640" progId="Equation.3">
              <p:embed/>
            </p:oleObj>
          </a:graphicData>
        </a:graphic>
      </p:graphicFrame>
      <p:sp>
        <p:nvSpPr>
          <p:cNvPr id="2109" name="Rectangle 5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7" name="Object 52"/>
          <p:cNvGraphicFramePr>
            <a:graphicFrameLocks noChangeAspect="1"/>
          </p:cNvGraphicFramePr>
          <p:nvPr/>
        </p:nvGraphicFramePr>
        <p:xfrm>
          <a:off x="1979712" y="3501008"/>
          <a:ext cx="257175" cy="555625"/>
        </p:xfrm>
        <a:graphic>
          <a:graphicData uri="http://schemas.openxmlformats.org/presentationml/2006/ole">
            <p:oleObj spid="_x0000_s16393" name="Формула" r:id="rId9" imgW="203112" imgH="393529" progId="Equation.3">
              <p:embed/>
            </p:oleObj>
          </a:graphicData>
        </a:graphic>
      </p:graphicFrame>
      <p:sp>
        <p:nvSpPr>
          <p:cNvPr id="2110" name="Rectangle 5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8" name="Object 54"/>
          <p:cNvGraphicFramePr>
            <a:graphicFrameLocks noChangeAspect="1"/>
          </p:cNvGraphicFramePr>
          <p:nvPr/>
        </p:nvGraphicFramePr>
        <p:xfrm>
          <a:off x="4932040" y="3789040"/>
          <a:ext cx="377825" cy="649288"/>
        </p:xfrm>
        <a:graphic>
          <a:graphicData uri="http://schemas.openxmlformats.org/presentationml/2006/ole">
            <p:oleObj spid="_x0000_s16394" name="Формула" r:id="rId10" imgW="203112" imgH="393529" progId="Equation.3">
              <p:embed/>
            </p:oleObj>
          </a:graphicData>
        </a:graphic>
      </p:graphicFrame>
      <p:sp>
        <p:nvSpPr>
          <p:cNvPr id="2111" name="Rectangle 5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9" name="Object 56"/>
          <p:cNvGraphicFramePr>
            <a:graphicFrameLocks noChangeAspect="1"/>
          </p:cNvGraphicFramePr>
          <p:nvPr/>
        </p:nvGraphicFramePr>
        <p:xfrm>
          <a:off x="6516216" y="3501008"/>
          <a:ext cx="379412" cy="555625"/>
        </p:xfrm>
        <a:graphic>
          <a:graphicData uri="http://schemas.openxmlformats.org/presentationml/2006/ole">
            <p:oleObj spid="_x0000_s16395" name="Формула" r:id="rId11" imgW="266469" imgH="393359" progId="Equation.3">
              <p:embed/>
            </p:oleObj>
          </a:graphicData>
        </a:graphic>
      </p:graphicFrame>
      <p:sp>
        <p:nvSpPr>
          <p:cNvPr id="2112" name="Rectangle 5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13" name="Rectangle 5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14" name="Rectangle 6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15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64" name="Object 65"/>
          <p:cNvGraphicFramePr>
            <a:graphicFrameLocks noChangeAspect="1"/>
          </p:cNvGraphicFramePr>
          <p:nvPr/>
        </p:nvGraphicFramePr>
        <p:xfrm>
          <a:off x="971600" y="1916832"/>
          <a:ext cx="222250" cy="606425"/>
        </p:xfrm>
        <a:graphic>
          <a:graphicData uri="http://schemas.openxmlformats.org/presentationml/2006/ole">
            <p:oleObj spid="_x0000_s16400" name="Формула" r:id="rId12" imgW="139639" imgH="393529" progId="Equation.3">
              <p:embed/>
            </p:oleObj>
          </a:graphicData>
        </a:graphic>
      </p:graphicFrame>
      <p:sp>
        <p:nvSpPr>
          <p:cNvPr id="2116" name="Rectangle 6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17" name="Rectangle 6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18" name="Rectangle 7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19" name="Rectangle 7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06" name="Object 74"/>
          <p:cNvGraphicFramePr>
            <a:graphicFrameLocks noChangeAspect="1"/>
          </p:cNvGraphicFramePr>
          <p:nvPr/>
        </p:nvGraphicFramePr>
        <p:xfrm>
          <a:off x="2627362" y="2205757"/>
          <a:ext cx="215900" cy="554037"/>
        </p:xfrm>
        <a:graphic>
          <a:graphicData uri="http://schemas.openxmlformats.org/presentationml/2006/ole">
            <p:oleObj spid="_x0000_s16401" name="Формула" r:id="rId13" imgW="152334" imgH="393529" progId="Equation.3">
              <p:embed/>
            </p:oleObj>
          </a:graphicData>
        </a:graphic>
      </p:graphicFrame>
      <p:sp>
        <p:nvSpPr>
          <p:cNvPr id="2120" name="Rectangle 7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08" name="Object 76"/>
          <p:cNvGraphicFramePr>
            <a:graphicFrameLocks noChangeAspect="1"/>
          </p:cNvGraphicFramePr>
          <p:nvPr/>
        </p:nvGraphicFramePr>
        <p:xfrm>
          <a:off x="4211687" y="2205757"/>
          <a:ext cx="215900" cy="555625"/>
        </p:xfrm>
        <a:graphic>
          <a:graphicData uri="http://schemas.openxmlformats.org/presentationml/2006/ole">
            <p:oleObj spid="_x0000_s16402" name="Формула" r:id="rId14" imgW="152334" imgH="393529" progId="Equation.3">
              <p:embed/>
            </p:oleObj>
          </a:graphicData>
        </a:graphic>
      </p:graphicFrame>
      <p:sp>
        <p:nvSpPr>
          <p:cNvPr id="2121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10" name="Object 78"/>
          <p:cNvGraphicFramePr>
            <a:graphicFrameLocks noChangeAspect="1"/>
          </p:cNvGraphicFramePr>
          <p:nvPr/>
        </p:nvGraphicFramePr>
        <p:xfrm>
          <a:off x="5796012" y="2277194"/>
          <a:ext cx="255588" cy="333375"/>
        </p:xfrm>
        <a:graphic>
          <a:graphicData uri="http://schemas.openxmlformats.org/presentationml/2006/ole">
            <p:oleObj spid="_x0000_s16403" name="Формула" r:id="rId15" imgW="126780" imgH="164814" progId="Equation.3">
              <p:embed/>
            </p:oleObj>
          </a:graphicData>
        </a:graphic>
      </p:graphicFrame>
      <p:graphicFrame>
        <p:nvGraphicFramePr>
          <p:cNvPr id="18511" name="Object 79"/>
          <p:cNvGraphicFramePr>
            <a:graphicFrameLocks noChangeAspect="1"/>
          </p:cNvGraphicFramePr>
          <p:nvPr/>
        </p:nvGraphicFramePr>
        <p:xfrm>
          <a:off x="7307312" y="2061294"/>
          <a:ext cx="468313" cy="307975"/>
        </p:xfrm>
        <a:graphic>
          <a:graphicData uri="http://schemas.openxmlformats.org/presentationml/2006/ole">
            <p:oleObj spid="_x0000_s16404" name="Формула" r:id="rId16" imgW="304536" imgH="203024" progId="Equation.3">
              <p:embed/>
            </p:oleObj>
          </a:graphicData>
        </a:graphic>
      </p:graphicFrame>
      <p:sp>
        <p:nvSpPr>
          <p:cNvPr id="2122" name="Rectangle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13" name="Object 81"/>
          <p:cNvGraphicFramePr>
            <a:graphicFrameLocks noChangeAspect="1"/>
          </p:cNvGraphicFramePr>
          <p:nvPr/>
        </p:nvGraphicFramePr>
        <p:xfrm>
          <a:off x="2771800" y="4293096"/>
          <a:ext cx="209550" cy="333375"/>
        </p:xfrm>
        <a:graphic>
          <a:graphicData uri="http://schemas.openxmlformats.org/presentationml/2006/ole">
            <p:oleObj spid="_x0000_s16405" name="Формула" r:id="rId17" imgW="114102" imgH="177492" progId="Equation.3">
              <p:embed/>
            </p:oleObj>
          </a:graphicData>
        </a:graphic>
      </p:graphicFrame>
      <p:sp>
        <p:nvSpPr>
          <p:cNvPr id="2123" name="Rectangle 8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15" name="Object 83"/>
          <p:cNvGraphicFramePr>
            <a:graphicFrameLocks noChangeAspect="1"/>
          </p:cNvGraphicFramePr>
          <p:nvPr/>
        </p:nvGraphicFramePr>
        <p:xfrm>
          <a:off x="4283968" y="4221088"/>
          <a:ext cx="217487" cy="555625"/>
        </p:xfrm>
        <a:graphic>
          <a:graphicData uri="http://schemas.openxmlformats.org/presentationml/2006/ole">
            <p:oleObj spid="_x0000_s16406" name="Формула" r:id="rId18" imgW="152334" imgH="393529" progId="Equation.3">
              <p:embed/>
            </p:oleObj>
          </a:graphicData>
        </a:graphic>
      </p:graphicFrame>
      <p:graphicFrame>
        <p:nvGraphicFramePr>
          <p:cNvPr id="18516" name="Object 84"/>
          <p:cNvGraphicFramePr>
            <a:graphicFrameLocks noChangeAspect="1"/>
          </p:cNvGraphicFramePr>
          <p:nvPr/>
        </p:nvGraphicFramePr>
        <p:xfrm>
          <a:off x="5796136" y="4221088"/>
          <a:ext cx="293688" cy="482600"/>
        </p:xfrm>
        <a:graphic>
          <a:graphicData uri="http://schemas.openxmlformats.org/presentationml/2006/ole">
            <p:oleObj spid="_x0000_s16407" name="Формула" r:id="rId19" imgW="241195" imgH="393529" progId="Equation.3">
              <p:embed/>
            </p:oleObj>
          </a:graphicData>
        </a:graphic>
      </p:graphicFrame>
      <p:sp>
        <p:nvSpPr>
          <p:cNvPr id="2124" name="Rectangle 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518" name="Object 86"/>
          <p:cNvGraphicFramePr>
            <a:graphicFrameLocks noChangeAspect="1"/>
          </p:cNvGraphicFramePr>
          <p:nvPr/>
        </p:nvGraphicFramePr>
        <p:xfrm>
          <a:off x="7452320" y="3933056"/>
          <a:ext cx="211137" cy="333375"/>
        </p:xfrm>
        <a:graphic>
          <a:graphicData uri="http://schemas.openxmlformats.org/presentationml/2006/ole">
            <p:oleObj spid="_x0000_s16408" name="Формула" r:id="rId20" imgW="114102" imgH="177492" progId="Equation.3">
              <p:embed/>
            </p:oleObj>
          </a:graphicData>
        </a:graphic>
      </p:graphicFrame>
      <p:sp>
        <p:nvSpPr>
          <p:cNvPr id="2125" name="Rectangle 8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26" name="Rectangle 9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27" name="Rectangle 92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28" name="Rectangle 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Замените дробь процентами:</a:t>
            </a:r>
            <a:endParaRPr lang="ru-RU" sz="4000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143125" y="1714500"/>
            <a:ext cx="200025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0,09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3125" y="2643188"/>
            <a:ext cx="200025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0,34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3125" y="3571875"/>
            <a:ext cx="200025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6,5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429250"/>
            <a:ext cx="200025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0,002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2636912"/>
            <a:ext cx="200025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=34%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3125" y="4500563"/>
            <a:ext cx="200025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1,01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1700808"/>
            <a:ext cx="200025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= 9%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3573016"/>
            <a:ext cx="200025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= 650%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4509120"/>
            <a:ext cx="200025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= 101%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5445224"/>
            <a:ext cx="200025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=0,2%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000" b="1" i="1" dirty="0" smtClean="0">
                <a:solidFill>
                  <a:srgbClr val="C00000"/>
                </a:solidFill>
              </a:rPr>
              <a:t>Повторение</a:t>
            </a:r>
            <a:r>
              <a:rPr lang="ru-RU" dirty="0" smtClean="0"/>
              <a:t>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252912"/>
          </a:xfrm>
        </p:spPr>
        <p:txBody>
          <a:bodyPr/>
          <a:lstStyle/>
          <a:p>
            <a:pPr eaLnBrk="1" hangingPunct="1">
              <a:buFont typeface="Wingdings 2" pitchFamily="18" charset="2"/>
              <a:buBlip>
                <a:blip r:embed="rId2"/>
              </a:buBlip>
            </a:pPr>
            <a:r>
              <a:rPr lang="ru-RU" sz="3200" dirty="0" smtClean="0"/>
              <a:t>Как найди дробь от числа?</a:t>
            </a:r>
          </a:p>
          <a:p>
            <a:pPr eaLnBrk="1" hangingPunct="1">
              <a:buFont typeface="Wingdings 2" pitchFamily="18" charset="2"/>
              <a:buBlip>
                <a:blip r:embed="rId2"/>
              </a:buBlip>
            </a:pPr>
            <a:r>
              <a:rPr lang="ru-RU" sz="3200" dirty="0" smtClean="0"/>
              <a:t>Как найти число по его значению дроби?</a:t>
            </a:r>
          </a:p>
          <a:p>
            <a:pPr eaLnBrk="1" hangingPunct="1">
              <a:buFont typeface="Wingdings 2" pitchFamily="18" charset="2"/>
              <a:buBlip>
                <a:blip r:embed="rId2"/>
              </a:buBlip>
            </a:pPr>
            <a:r>
              <a:rPr lang="ru-RU" dirty="0" smtClean="0"/>
              <a:t>Правило сложения и вычитания дробей?</a:t>
            </a:r>
            <a:endParaRPr lang="ru-RU" sz="3200" dirty="0" smtClean="0"/>
          </a:p>
          <a:p>
            <a:pPr eaLnBrk="1" hangingPunct="1">
              <a:buFont typeface="Wingdings 2" pitchFamily="18" charset="2"/>
              <a:buBlip>
                <a:blip r:embed="rId2"/>
              </a:buBlip>
            </a:pPr>
            <a:r>
              <a:rPr lang="ru-RU" sz="3200" dirty="0" smtClean="0"/>
              <a:t>Правило умножения дробей?</a:t>
            </a:r>
          </a:p>
          <a:p>
            <a:pPr eaLnBrk="1" hangingPunct="1">
              <a:buFont typeface="Wingdings 2" pitchFamily="18" charset="2"/>
              <a:buBlip>
                <a:blip r:embed="rId2"/>
              </a:buBlip>
            </a:pPr>
            <a:r>
              <a:rPr lang="ru-RU" sz="3200" dirty="0" smtClean="0"/>
              <a:t>Правило деления дробей?</a:t>
            </a:r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C00000"/>
                </a:solidFill>
              </a:rPr>
              <a:t>Дайте название дробям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4005064"/>
            <a:ext cx="25146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Обыкновенная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правильная</a:t>
            </a: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ahoma" pitchFamily="34" charset="0"/>
            </a:endParaRPr>
          </a:p>
        </p:txBody>
      </p:sp>
      <p:graphicFrame>
        <p:nvGraphicFramePr>
          <p:cNvPr id="10242" name="Object 4"/>
          <p:cNvGraphicFramePr>
            <a:graphicFrameLocks noChangeAspect="1"/>
          </p:cNvGraphicFramePr>
          <p:nvPr/>
        </p:nvGraphicFramePr>
        <p:xfrm>
          <a:off x="990600" y="1981200"/>
          <a:ext cx="7620000" cy="2035175"/>
        </p:xfrm>
        <a:graphic>
          <a:graphicData uri="http://schemas.openxmlformats.org/presentationml/2006/ole">
            <p:oleObj spid="_x0000_s17410" name="Формула" r:id="rId3" imgW="1523880" imgH="457200" progId="Equation.3">
              <p:embed/>
            </p:oleObj>
          </a:graphicData>
        </a:graphic>
      </p:graphicFrame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438400" y="3962400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Обыкновенная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неправильная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876800" y="3962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Смешанная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дробь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7086600" y="3962400"/>
            <a:ext cx="274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Десятичная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дробь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6" grpId="0"/>
      <p:bldP spid="5127" grpId="0"/>
      <p:bldP spid="51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C00000"/>
                </a:solidFill>
              </a:rPr>
              <a:t>Дайте название выражениям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685800" y="1676400"/>
            <a:ext cx="7086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b="1" dirty="0"/>
              <a:t>4,5+6,003           3а - 45с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685800" y="2667000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Числовые                  Буквенные</a:t>
            </a:r>
          </a:p>
        </p:txBody>
      </p:sp>
      <p:graphicFrame>
        <p:nvGraphicFramePr>
          <p:cNvPr id="43021" name="Object 5"/>
          <p:cNvGraphicFramePr>
            <a:graphicFrameLocks noChangeAspect="1"/>
          </p:cNvGraphicFramePr>
          <p:nvPr/>
        </p:nvGraphicFramePr>
        <p:xfrm>
          <a:off x="914400" y="3962400"/>
          <a:ext cx="7162800" cy="1531938"/>
        </p:xfrm>
        <a:graphic>
          <a:graphicData uri="http://schemas.openxmlformats.org/presentationml/2006/ole">
            <p:oleObj spid="_x0000_s18434" name="Формула" r:id="rId3" imgW="1688760" imgH="48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772816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C00000"/>
                </a:solidFill>
                <a:latin typeface="Arial Black" pitchFamily="34" charset="0"/>
              </a:rPr>
              <a:t>Дробные выражения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62068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17.12.14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0"/>
            <a:ext cx="2743200" cy="1143000"/>
          </a:xfrm>
        </p:spPr>
        <p:txBody>
          <a:bodyPr/>
          <a:lstStyle/>
          <a:p>
            <a:pPr algn="l" eaLnBrk="1" hangingPunct="1"/>
            <a:r>
              <a:rPr lang="ru-RU" dirty="0" smtClean="0"/>
              <a:t>Правило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19200"/>
            <a:ext cx="8229600" cy="25146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indent="15875" eaLnBrk="1" hangingPunct="1">
              <a:buFontTx/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Частное двух чисел или выражений, в котором знак деления обозначен чертой, называют дробным выражением</a:t>
            </a:r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/>
        </p:nvGraphicFramePr>
        <p:xfrm>
          <a:off x="457200" y="4419600"/>
          <a:ext cx="5338763" cy="1531938"/>
        </p:xfrm>
        <a:graphic>
          <a:graphicData uri="http://schemas.openxmlformats.org/presentationml/2006/ole">
            <p:oleObj spid="_x0000_s19458" name="Формула" r:id="rId3" imgW="1688760" imgH="48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29540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</a:rPr>
              <a:t>Любое частное можно записать 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с помощью черты дроби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8200" y="2743200"/>
            <a:ext cx="7499350" cy="16843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smtClean="0"/>
              <a:t>Например, выражение </a:t>
            </a:r>
          </a:p>
          <a:p>
            <a:pPr algn="ctr" eaLnBrk="1" hangingPunct="1">
              <a:buFontTx/>
              <a:buNone/>
            </a:pPr>
            <a:r>
              <a:rPr lang="ru-RU" sz="2800" b="1" smtClean="0"/>
              <a:t>(41,3 – 4,4) : (15,3 + 33,9)</a:t>
            </a:r>
          </a:p>
          <a:p>
            <a:pPr algn="ctr" eaLnBrk="1" hangingPunct="1">
              <a:buFontTx/>
              <a:buNone/>
            </a:pPr>
            <a:r>
              <a:rPr lang="ru-RU" sz="2800" b="1" smtClean="0"/>
              <a:t>можно записать так:</a:t>
            </a:r>
          </a:p>
          <a:p>
            <a:pPr algn="ctr" eaLnBrk="1" hangingPunct="1">
              <a:buFontTx/>
              <a:buNone/>
            </a:pPr>
            <a:endParaRPr lang="ru-RU" sz="2800" b="1" smtClean="0"/>
          </a:p>
          <a:p>
            <a:pPr algn="ctr" eaLnBrk="1" hangingPunct="1">
              <a:buFontTx/>
              <a:buNone/>
            </a:pPr>
            <a:endParaRPr lang="ru-RU" sz="2800" b="1" smtClean="0"/>
          </a:p>
        </p:txBody>
      </p:sp>
      <p:graphicFrame>
        <p:nvGraphicFramePr>
          <p:cNvPr id="9222" name="Object 6"/>
          <p:cNvGraphicFramePr>
            <a:graphicFrameLocks noChangeAspect="1"/>
          </p:cNvGraphicFramePr>
          <p:nvPr>
            <p:ph sz="half" idx="4294967295"/>
          </p:nvPr>
        </p:nvGraphicFramePr>
        <p:xfrm>
          <a:off x="2484438" y="4221163"/>
          <a:ext cx="4038600" cy="2220912"/>
        </p:xfrm>
        <a:graphic>
          <a:graphicData uri="http://schemas.openxmlformats.org/presentationml/2006/ole">
            <p:oleObj spid="_x0000_s21506" name="Формула" r:id="rId3" imgW="761669" imgH="418918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атематика - 5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 - 5!</Template>
  <TotalTime>211</TotalTime>
  <Words>239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математика - 5!</vt:lpstr>
      <vt:lpstr>Формула</vt:lpstr>
      <vt:lpstr>Урок математики</vt:lpstr>
      <vt:lpstr>Слайд 2</vt:lpstr>
      <vt:lpstr>Замените дробь процентами:</vt:lpstr>
      <vt:lpstr>Повторение </vt:lpstr>
      <vt:lpstr>Дайте название дробям</vt:lpstr>
      <vt:lpstr>Дайте название выражениям</vt:lpstr>
      <vt:lpstr>Дробные выражения</vt:lpstr>
      <vt:lpstr>Правило</vt:lpstr>
      <vt:lpstr>Любое частное можно записать  с помощью черты дроби</vt:lpstr>
      <vt:lpstr>Выражение стоящее  над чертой называют числителем, а выражение под чертой, – знаменателем</vt:lpstr>
      <vt:lpstr>Числителем и знаменателем дробного выражения могут быть любые числа, а также числовые или буквенные выражения</vt:lpstr>
      <vt:lpstr>Задание1.Запишите в виде дробного выражения частные</vt:lpstr>
      <vt:lpstr>Примеры дробных выражений</vt:lpstr>
      <vt:lpstr>Слайд 14</vt:lpstr>
      <vt:lpstr>Слайд 15</vt:lpstr>
      <vt:lpstr>Оцените свою работу на уроке: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1</cp:lastModifiedBy>
  <cp:revision>27</cp:revision>
  <dcterms:created xsi:type="dcterms:W3CDTF">2014-12-15T20:12:38Z</dcterms:created>
  <dcterms:modified xsi:type="dcterms:W3CDTF">2020-05-18T08:37:16Z</dcterms:modified>
</cp:coreProperties>
</file>